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29" r:id="rId2"/>
  </p:sldMasterIdLst>
  <p:notesMasterIdLst>
    <p:notesMasterId r:id="rId80"/>
  </p:notesMasterIdLst>
  <p:sldIdLst>
    <p:sldId id="362" r:id="rId3"/>
    <p:sldId id="361" r:id="rId4"/>
    <p:sldId id="319" r:id="rId5"/>
    <p:sldId id="322" r:id="rId6"/>
    <p:sldId id="485" r:id="rId7"/>
    <p:sldId id="321" r:id="rId8"/>
    <p:sldId id="486" r:id="rId9"/>
    <p:sldId id="445" r:id="rId10"/>
    <p:sldId id="446" r:id="rId11"/>
    <p:sldId id="344" r:id="rId12"/>
    <p:sldId id="320" r:id="rId13"/>
    <p:sldId id="447" r:id="rId14"/>
    <p:sldId id="323" r:id="rId15"/>
    <p:sldId id="381" r:id="rId16"/>
    <p:sldId id="382" r:id="rId17"/>
    <p:sldId id="383" r:id="rId18"/>
    <p:sldId id="387" r:id="rId19"/>
    <p:sldId id="388" r:id="rId20"/>
    <p:sldId id="397" r:id="rId21"/>
    <p:sldId id="398" r:id="rId22"/>
    <p:sldId id="399" r:id="rId23"/>
    <p:sldId id="401" r:id="rId24"/>
    <p:sldId id="402" r:id="rId25"/>
    <p:sldId id="403" r:id="rId26"/>
    <p:sldId id="404" r:id="rId27"/>
    <p:sldId id="405" r:id="rId28"/>
    <p:sldId id="407" r:id="rId29"/>
    <p:sldId id="413" r:id="rId30"/>
    <p:sldId id="473" r:id="rId31"/>
    <p:sldId id="429" r:id="rId32"/>
    <p:sldId id="474" r:id="rId33"/>
    <p:sldId id="477" r:id="rId34"/>
    <p:sldId id="478" r:id="rId35"/>
    <p:sldId id="479" r:id="rId36"/>
    <p:sldId id="480" r:id="rId37"/>
    <p:sldId id="489" r:id="rId38"/>
    <p:sldId id="490" r:id="rId39"/>
    <p:sldId id="363" r:id="rId40"/>
    <p:sldId id="444" r:id="rId41"/>
    <p:sldId id="487" r:id="rId42"/>
    <p:sldId id="488" r:id="rId43"/>
    <p:sldId id="448" r:id="rId44"/>
    <p:sldId id="449" r:id="rId45"/>
    <p:sldId id="450" r:id="rId46"/>
    <p:sldId id="451" r:id="rId47"/>
    <p:sldId id="452" r:id="rId48"/>
    <p:sldId id="453" r:id="rId49"/>
    <p:sldId id="470" r:id="rId50"/>
    <p:sldId id="454" r:id="rId51"/>
    <p:sldId id="455" r:id="rId52"/>
    <p:sldId id="456" r:id="rId53"/>
    <p:sldId id="457" r:id="rId54"/>
    <p:sldId id="458" r:id="rId55"/>
    <p:sldId id="459" r:id="rId56"/>
    <p:sldId id="460" r:id="rId57"/>
    <p:sldId id="461" r:id="rId58"/>
    <p:sldId id="462" r:id="rId59"/>
    <p:sldId id="463" r:id="rId60"/>
    <p:sldId id="464" r:id="rId61"/>
    <p:sldId id="465" r:id="rId62"/>
    <p:sldId id="466" r:id="rId63"/>
    <p:sldId id="467" r:id="rId64"/>
    <p:sldId id="468" r:id="rId65"/>
    <p:sldId id="469" r:id="rId66"/>
    <p:sldId id="471" r:id="rId67"/>
    <p:sldId id="472" r:id="rId68"/>
    <p:sldId id="475" r:id="rId69"/>
    <p:sldId id="476" r:id="rId70"/>
    <p:sldId id="481" r:id="rId71"/>
    <p:sldId id="482" r:id="rId72"/>
    <p:sldId id="483" r:id="rId73"/>
    <p:sldId id="484" r:id="rId74"/>
    <p:sldId id="439" r:id="rId75"/>
    <p:sldId id="440" r:id="rId76"/>
    <p:sldId id="441" r:id="rId77"/>
    <p:sldId id="442" r:id="rId78"/>
    <p:sldId id="364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0" autoAdjust="0"/>
    <p:restoredTop sz="89317" autoAdjust="0"/>
  </p:normalViewPr>
  <p:slideViewPr>
    <p:cSldViewPr>
      <p:cViewPr varScale="1">
        <p:scale>
          <a:sx n="103" d="100"/>
          <a:sy n="103" d="100"/>
        </p:scale>
        <p:origin x="186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0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A704-9F1C-4FD3-85D1-57AF2D7FD0E8}" type="datetimeFigureOut">
              <a:rPr lang="en-US" smtClean="0"/>
              <a:pPr/>
              <a:t>2/15/2018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BFB8C-BBFF-4397-A51C-1E92596422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5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15B1D7-BD12-436D-91B8-4E9339709C7A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46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98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47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74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51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98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7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48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7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8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45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24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28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683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75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612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15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01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6031A-751D-4182-B5CC-C3FDA18CA544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5920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6031A-751D-4182-B5CC-C3FDA18CA544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700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4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http://htmlbook.ru/practical/theme/css3</a:t>
            </a:r>
          </a:p>
          <a:p>
            <a:r>
              <a:rPr lang="en-US" dirty="0"/>
              <a:t>http://learn.shayhowe.com/advanced-html-css/detailed-css-positioning/</a:t>
            </a:r>
          </a:p>
          <a:p>
            <a:r>
              <a:rPr lang="en-US" dirty="0"/>
              <a:t>http://www.outsidethebracket.com/understanding-the-difference-between-css3-flexbox-grid-layout/</a:t>
            </a:r>
          </a:p>
          <a:p>
            <a:r>
              <a:rPr lang="en-US"/>
              <a:t>https://css-tricks.com/snippets/css/complete-guide-grid/</a:t>
            </a:r>
            <a:endParaRPr lang="en-US" dirty="0"/>
          </a:p>
          <a:p>
            <a:r>
              <a:rPr lang="en-US" dirty="0"/>
              <a:t>http://flexboxgrid.com/</a:t>
            </a:r>
          </a:p>
          <a:p>
            <a:r>
              <a:rPr lang="en-US" dirty="0"/>
              <a:t>https://css-tricks.com/snippets/css/a-guide-to-flexbox/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92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14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13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79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71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84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621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180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http://galjot.si/css-exclusions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977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26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73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33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35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112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274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61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66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81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248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589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57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853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78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63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281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99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892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018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081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04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328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3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277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876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096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83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979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086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858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81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8630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366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948B4-9A84-4BDD-8558-24D1CF0EFAAD}" type="slidenum">
              <a:rPr lang="uk-UA" smtClean="0">
                <a:solidFill>
                  <a:prstClr val="black"/>
                </a:solidFill>
              </a:rPr>
              <a:pPr/>
              <a:t>77</a:t>
            </a:fld>
            <a:endParaRPr lang="uk-UA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6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Differences between Reset</a:t>
            </a:r>
            <a:r>
              <a:rPr lang="en-US" baseline="0" dirty="0"/>
              <a:t> and Normalize</a:t>
            </a:r>
            <a:endParaRPr lang="en-US" dirty="0"/>
          </a:p>
          <a:p>
            <a:r>
              <a:rPr lang="en-US" dirty="0"/>
              <a:t>http://nicolasgallagher.com/about-normalize-css/</a:t>
            </a:r>
          </a:p>
          <a:p>
            <a:r>
              <a:rPr lang="en-US" dirty="0"/>
              <a:t>https://htmlacademy.ru/blog/64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2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93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4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196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4000500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106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9667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o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>
            <a:normAutofit/>
          </a:bodyPr>
          <a:lstStyle>
            <a:lvl1pPr>
              <a:defRPr lang="uk-UA" sz="4000" b="0" kern="1200" baseline="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1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59009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1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5173200" y="0"/>
            <a:ext cx="3960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208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0717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Column Layout (w/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312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0051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ayout with Picture blue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7156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Layout with Picture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17EB8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080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0704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07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69309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199298" y="12954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7708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9" name="Picture 8" descr="GettyImages_9806489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3685245"/>
            <a:ext cx="2058299" cy="1447800"/>
          </a:xfrm>
          <a:prstGeom prst="rect">
            <a:avLst/>
          </a:prstGeom>
        </p:spPr>
      </p:pic>
      <p:grpSp>
        <p:nvGrpSpPr>
          <p:cNvPr id="2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760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7A095-3B48-4441-9653-AF11D30D55D5}" type="datetimeFigureOut">
              <a:rPr lang="en-US">
                <a:solidFill>
                  <a:srgbClr val="000000"/>
                </a:solidFill>
              </a:rPr>
              <a:pPr>
                <a:defRPr/>
              </a:pPr>
              <a:t>2/15/2018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D5EB2-3C35-4F4B-BF3E-340B87E494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678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8597900" y="6404743"/>
            <a:ext cx="546100" cy="45008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773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60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6377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932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30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31861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7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6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</p:sldLayoutIdLst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koldovsky/jb5h57jw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koldovsky/4k1h7bg0/1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koldovsky/2m2Zb/36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jsfiddle.net/koldovsky/PkJaD/357/" TargetMode="Externa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manac/properties/a/animation/" TargetMode="External"/><Relationship Id="rId2" Type="http://schemas.openxmlformats.org/officeDocument/2006/relationships/hyperlink" Target="http://webdesign.tutsplus.com/articles/15-inspiring-examples-of-css-animation-on-codepen--cms-23937" TargetMode="Externa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koldovsky/e2tt2mao/56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koldovsky/HDsw2/11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png"/><Relationship Id="rId4" Type="http://schemas.openxmlformats.org/officeDocument/2006/relationships/hyperlink" Target="https://www.smashingmagazine.com/2014/04/understanding-css-timing-function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codepen.io/chriscoyier/pen/evcBu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ss-tricks.com/using-sv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ebdesign.tutsplus.com/tutorials/bring-your-forms-up-to-date-with-css3-and-html5-validation--webdesign-4738" TargetMode="Externa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w3schools.com/css/css_table.asp" TargetMode="Externa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jsfiddle.net/koldovsky/e1984en9/1/" TargetMode="Externa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layou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lnkr.co/edit/CHlIR8Yhl0iYwXSIHFWU?p=pre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necolas.github.io/normalize.css/" TargetMode="External"/><Relationship Id="rId4" Type="http://schemas.openxmlformats.org/officeDocument/2006/relationships/hyperlink" Target="http://meyerweb.com/eric/tools/css/res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lnkr.co/edit/xYTDjomz5JNAvpQjt6LZ?p=preview" TargetMode="External"/><Relationship Id="rId2" Type="http://schemas.openxmlformats.org/officeDocument/2006/relationships/hyperlink" Target="https://developer.mozilla.org/en-US/docs/Web/CSS/Media_Queries/Using_media_queries" TargetMode="Externa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CSS 3 Part II:</a:t>
            </a:r>
            <a:br>
              <a:rPr lang="en-US" dirty="0"/>
            </a:br>
            <a:r>
              <a:rPr lang="en-US" sz="2200" dirty="0"/>
              <a:t>Vendor Prefixes, Box Models, Inherited Properties, Browser Default Styles, Layouts (Float Layout, FlexBox Model, CSS Grid Layout, Multi-column layout), Media Queries, CSS Effects</a:t>
            </a:r>
            <a:endParaRPr lang="en-US" sz="4000" b="1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600" dirty="0"/>
              <a:t>Vyacheslav Koldovskyy</a:t>
            </a:r>
            <a:br>
              <a:rPr lang="en-US" sz="1600" dirty="0"/>
            </a:br>
            <a:r>
              <a:rPr lang="en-US" sz="1600" dirty="0"/>
              <a:t>Last update: 29/09/2017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616338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Developers have used </a:t>
            </a:r>
            <a:r>
              <a:rPr lang="en-US" sz="3000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3000" dirty="0"/>
              <a:t> property for relative positioning of UI elements for years</a:t>
            </a:r>
          </a:p>
          <a:p>
            <a:r>
              <a:rPr lang="en-US" sz="3000" dirty="0"/>
              <a:t>CSS3 Provides two new options:</a:t>
            </a:r>
            <a:endParaRPr lang="en-US" dirty="0"/>
          </a:p>
          <a:p>
            <a:pPr lvl="1"/>
            <a:r>
              <a:rPr lang="en-US" sz="2600" b="1" dirty="0"/>
              <a:t>CSS3 </a:t>
            </a:r>
            <a:r>
              <a:rPr lang="en-US" sz="2600" b="1" dirty="0" err="1"/>
              <a:t>Flexbox</a:t>
            </a:r>
            <a:r>
              <a:rPr lang="en-US" sz="2600" b="1" dirty="0"/>
              <a:t> Box </a:t>
            </a:r>
            <a:r>
              <a:rPr lang="en-US" sz="2600" dirty="0"/>
              <a:t>model ideal for items that should resize or reposition themselves</a:t>
            </a:r>
          </a:p>
          <a:p>
            <a:pPr lvl="1"/>
            <a:r>
              <a:rPr lang="en-US" sz="2600" b="1" dirty="0"/>
              <a:t>CSS3 Grid Layout </a:t>
            </a:r>
            <a:r>
              <a:rPr lang="en-US" sz="2600" dirty="0"/>
              <a:t>model good for complex layouts</a:t>
            </a:r>
          </a:p>
        </p:txBody>
      </p:sp>
    </p:spTree>
    <p:extLst>
      <p:ext uri="{BB962C8B-B14F-4D97-AF65-F5344CB8AC3E}">
        <p14:creationId xmlns:p14="http://schemas.microsoft.com/office/powerpoint/2010/main" val="376907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b="1" dirty="0" err="1"/>
              <a:t>Flexbox</a:t>
            </a:r>
            <a:r>
              <a:rPr lang="en-US" b="1" dirty="0"/>
              <a:t> 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Good for controls, toolbars, menus, and forms that resize and reposition automatically when the user changes the size of the browser window</a:t>
            </a:r>
          </a:p>
          <a:p>
            <a:r>
              <a:rPr lang="en-US" dirty="0"/>
              <a:t>Browser takes the available space into account and calculates the dimensions for the user</a:t>
            </a:r>
          </a:p>
          <a:p>
            <a:r>
              <a:rPr lang="en-US" dirty="0"/>
              <a:t>Enables relative sizes and positioning</a:t>
            </a:r>
          </a:p>
          <a:p>
            <a:r>
              <a:rPr lang="en-US" dirty="0"/>
              <a:t>Good tutorial: </a:t>
            </a:r>
            <a:br>
              <a:rPr lang="en-US" dirty="0"/>
            </a:br>
            <a:r>
              <a:rPr lang="en-US" sz="2600" dirty="0">
                <a:hlinkClick r:id="rId3"/>
              </a:rPr>
              <a:t>https://css-tricks.com/snippets/css/a-guide-to-flexbox/</a:t>
            </a:r>
            <a:r>
              <a:rPr lang="en-US" sz="26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1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CSS Flexbox Model Reordering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http://jsfiddle.net/koldovsky/jb5h57jw/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70112"/>
            <a:ext cx="5486400" cy="365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6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 Grid Layout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9" y="1138518"/>
            <a:ext cx="8681791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Gives developers greater </a:t>
            </a:r>
            <a:br>
              <a:rPr lang="en-US" dirty="0"/>
            </a:br>
            <a:r>
              <a:rPr lang="en-US" dirty="0"/>
              <a:t>control over complex layouts </a:t>
            </a:r>
            <a:br>
              <a:rPr lang="en-US" dirty="0"/>
            </a:br>
            <a:r>
              <a:rPr lang="en-US" dirty="0"/>
              <a:t>than the flexbox model</a:t>
            </a:r>
          </a:p>
          <a:p>
            <a:r>
              <a:rPr lang="en-US" dirty="0"/>
              <a:t>Lets you control the design of </a:t>
            </a:r>
            <a:br>
              <a:rPr lang="en-US" dirty="0"/>
            </a:br>
            <a:r>
              <a:rPr lang="en-US" dirty="0"/>
              <a:t>sections or entire HTML-based </a:t>
            </a:r>
            <a:br>
              <a:rPr lang="en-US" dirty="0"/>
            </a:br>
            <a:r>
              <a:rPr lang="en-US" dirty="0"/>
              <a:t>documents using CSS3</a:t>
            </a:r>
          </a:p>
          <a:p>
            <a:r>
              <a:rPr lang="en-US" dirty="0"/>
              <a:t>Grid layouts use columns, rows, and cells, but you can move blocks of content from one part of page or application to another by moving code lines in CSS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87" y="1295400"/>
            <a:ext cx="268620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297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columns by dividing text across multiple columns</a:t>
            </a:r>
          </a:p>
          <a:p>
            <a:r>
              <a:rPr lang="en-US" dirty="0"/>
              <a:t>Specify the amount of space that appears between columns (the gap)</a:t>
            </a:r>
          </a:p>
          <a:p>
            <a:r>
              <a:rPr lang="en-US" dirty="0"/>
              <a:t>Make vertical lines (rules) appear between columns</a:t>
            </a:r>
          </a:p>
          <a:p>
            <a:r>
              <a:rPr lang="en-US" dirty="0"/>
              <a:t>Define where columns break</a:t>
            </a:r>
          </a:p>
        </p:txBody>
      </p:sp>
    </p:spTree>
    <p:extLst>
      <p:ext uri="{BB962C8B-B14F-4D97-AF65-F5344CB8AC3E}">
        <p14:creationId xmlns:p14="http://schemas.microsoft.com/office/powerpoint/2010/main" val="1997816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Main CSS properties for creating multiple columns in an HTML document: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column-count</a:t>
            </a:r>
            <a:r>
              <a:rPr lang="en-US" sz="2600" dirty="0"/>
              <a:t>: Sets the number of columns</a:t>
            </a:r>
          </a:p>
          <a:p>
            <a:pPr lvl="2"/>
            <a:r>
              <a:rPr lang="en-US" sz="2400" dirty="0"/>
              <a:t>Alternative: Use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columns</a:t>
            </a:r>
            <a:r>
              <a:rPr lang="en-US" sz="2400" dirty="0"/>
              <a:t> property with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column-count</a:t>
            </a:r>
            <a:r>
              <a:rPr lang="en-US" sz="2400" dirty="0"/>
              <a:t> and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column-width</a:t>
            </a:r>
            <a:r>
              <a:rPr lang="en-US" sz="2400" dirty="0"/>
              <a:t> properties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column-gap</a:t>
            </a:r>
            <a:r>
              <a:rPr lang="en-US" sz="2600" dirty="0"/>
              <a:t>: Specifies the </a:t>
            </a:r>
            <a:r>
              <a:rPr lang="en-US" sz="2600" b="1" dirty="0"/>
              <a:t>gap</a:t>
            </a:r>
            <a:r>
              <a:rPr lang="en-US" sz="2600" dirty="0"/>
              <a:t> between the columns, known as the gutter or alley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column-rule</a:t>
            </a:r>
            <a:r>
              <a:rPr lang="en-US" sz="2600" dirty="0"/>
              <a:t>: Creates a vertical line in the gap between columns and sets the width, style (single or double line, solid, dashed, 3D, etc.) and color of the rule</a:t>
            </a:r>
          </a:p>
        </p:txBody>
      </p:sp>
    </p:spTree>
    <p:extLst>
      <p:ext uri="{BB962C8B-B14F-4D97-AF65-F5344CB8AC3E}">
        <p14:creationId xmlns:p14="http://schemas.microsoft.com/office/powerpoint/2010/main" val="325613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Multi-column Layout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400" y="914400"/>
            <a:ext cx="432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https://jsfiddle.net/koldovsky/4k1h7bg0/1/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28" y="1600200"/>
            <a:ext cx="860549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99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Hyphenation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The process of connecting two words with a hyphen mark (-) or breaking words between syllables at the end of a line.</a:t>
            </a:r>
          </a:p>
          <a:p>
            <a:r>
              <a:rPr lang="en-US" sz="2800" dirty="0"/>
              <a:t>CSS3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hyphens</a:t>
            </a:r>
            <a:r>
              <a:rPr lang="en-US" sz="2800" dirty="0"/>
              <a:t> property controls hyphenation</a:t>
            </a:r>
          </a:p>
          <a:p>
            <a:r>
              <a:rPr lang="en-US" sz="2800" dirty="0"/>
              <a:t>Values: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auto</a:t>
            </a:r>
            <a:r>
              <a:rPr lang="en-US" sz="2600" dirty="0"/>
              <a:t>: Enables automatic hyphenation of words based on line-break opportunities within words or by a “language-appropriate hyphenation resource”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manual</a:t>
            </a:r>
            <a:r>
              <a:rPr lang="en-US" sz="2600" dirty="0"/>
              <a:t>: Enables hyphenation of words based only on line-break opportunities within words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sz="2600" dirty="0"/>
              <a:t>: Prevents hyphenation</a:t>
            </a:r>
          </a:p>
        </p:txBody>
      </p:sp>
    </p:spTree>
    <p:extLst>
      <p:ext uri="{BB962C8B-B14F-4D97-AF65-F5344CB8AC3E}">
        <p14:creationId xmlns:p14="http://schemas.microsoft.com/office/powerpoint/2010/main" val="3172139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W3C requires a language declaration for correct automatic hyphenation to occur: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&lt;!doctype html&gt;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&lt;html lang="en-us"&gt;</a:t>
            </a:r>
          </a:p>
          <a:p>
            <a:pPr marL="457200" indent="0">
              <a:buNone/>
            </a:pPr>
            <a:r>
              <a:rPr lang="en-US" dirty="0"/>
              <a:t>or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&lt;html xmlns="http://www.w3.org/1999/xhtml"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xml:lang="en" lang="en"&gt;</a:t>
            </a:r>
          </a:p>
        </p:txBody>
      </p:sp>
    </p:spTree>
    <p:extLst>
      <p:ext uri="{BB962C8B-B14F-4D97-AF65-F5344CB8AC3E}">
        <p14:creationId xmlns:p14="http://schemas.microsoft.com/office/powerpoint/2010/main" val="318817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border-radius </a:t>
            </a:r>
            <a:r>
              <a:rPr lang="en-US" dirty="0"/>
              <a:t>Property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rounded corners around layout elements, like headers, footers, sidebars, graphics boxes, and outlines around images</a:t>
            </a:r>
          </a:p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border-radius</a:t>
            </a:r>
            <a:r>
              <a:rPr lang="en-US" dirty="0"/>
              <a:t> is a length, which is usually expressed in pixels or ems but can be a percentage</a:t>
            </a:r>
          </a:p>
        </p:txBody>
      </p:sp>
    </p:spTree>
    <p:extLst>
      <p:ext uri="{BB962C8B-B14F-4D97-AF65-F5344CB8AC3E}">
        <p14:creationId xmlns:p14="http://schemas.microsoft.com/office/powerpoint/2010/main" val="314314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UI design</a:t>
            </a:r>
          </a:p>
          <a:p>
            <a:r>
              <a:rPr lang="en-US" sz="2000" dirty="0"/>
              <a:t>Traditional CSS Box model</a:t>
            </a:r>
          </a:p>
          <a:p>
            <a:r>
              <a:rPr lang="en-US" sz="2000" dirty="0"/>
              <a:t>Block-level and inline element</a:t>
            </a:r>
          </a:p>
          <a:p>
            <a:r>
              <a:rPr lang="en-US" sz="2000" dirty="0"/>
              <a:t>Parent/child relationships</a:t>
            </a:r>
          </a:p>
          <a:p>
            <a:r>
              <a:rPr lang="en-US" sz="2000" dirty="0"/>
              <a:t>Vendor prefixes</a:t>
            </a:r>
          </a:p>
          <a:p>
            <a:r>
              <a:rPr lang="en-US" sz="2000" dirty="0"/>
              <a:t>CSS </a:t>
            </a:r>
            <a:r>
              <a:rPr lang="en-US" sz="2000" dirty="0" err="1"/>
              <a:t>Flexbox</a:t>
            </a:r>
            <a:r>
              <a:rPr lang="en-US" sz="2000" dirty="0"/>
              <a:t> Box model</a:t>
            </a:r>
          </a:p>
          <a:p>
            <a:r>
              <a:rPr lang="en-US" sz="2000" dirty="0"/>
              <a:t>CSS Grid Layout model</a:t>
            </a:r>
          </a:p>
        </p:txBody>
      </p:sp>
    </p:spTree>
    <p:extLst>
      <p:ext uri="{BB962C8B-B14F-4D97-AF65-F5344CB8AC3E}">
        <p14:creationId xmlns:p14="http://schemas.microsoft.com/office/powerpoint/2010/main" val="50452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border-radius</a:t>
            </a:r>
            <a:r>
              <a:rPr lang="en-US" dirty="0"/>
              <a:t> Example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68054"/>
            <a:ext cx="3657600" cy="4732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705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border-radius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5" y="1500981"/>
            <a:ext cx="6067425" cy="4419600"/>
          </a:xfrm>
        </p:spPr>
      </p:pic>
    </p:spTree>
    <p:extLst>
      <p:ext uri="{BB962C8B-B14F-4D97-AF65-F5344CB8AC3E}">
        <p14:creationId xmlns:p14="http://schemas.microsoft.com/office/powerpoint/2010/main" val="80264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dirty="0"/>
              <a:t>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Creates drop shadows around layout elements</a:t>
            </a:r>
          </a:p>
          <a:p>
            <a:r>
              <a:rPr lang="en-US" dirty="0"/>
              <a:t>CSS syntax for creating a shadow: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box-shadow: </a:t>
            </a:r>
            <a:r>
              <a:rPr lang="en-US" sz="2600" i="1" dirty="0">
                <a:latin typeface="Courier New" pitchFamily="49" charset="0"/>
                <a:cs typeface="Courier New" pitchFamily="49" charset="0"/>
              </a:rPr>
              <a:t>h-shadow v-shadow blur spread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color inset;</a:t>
            </a:r>
          </a:p>
          <a:p>
            <a:r>
              <a:rPr lang="en-US" dirty="0"/>
              <a:t>Required: </a:t>
            </a:r>
            <a:r>
              <a:rPr lang="en-US" sz="2600" i="1" dirty="0">
                <a:latin typeface="Courier New" pitchFamily="49" charset="0"/>
                <a:cs typeface="Courier New" pitchFamily="49" charset="0"/>
              </a:rPr>
              <a:t>h-shadow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sz="2600" i="1" dirty="0">
                <a:latin typeface="Courier New" pitchFamily="49" charset="0"/>
                <a:cs typeface="Courier New" pitchFamily="49" charset="0"/>
              </a:rPr>
              <a:t>v-shadow</a:t>
            </a:r>
            <a:r>
              <a:rPr lang="en-US" i="1" dirty="0"/>
              <a:t> </a:t>
            </a:r>
            <a:r>
              <a:rPr lang="en-US" dirty="0"/>
              <a:t>attributes set the horizontal and vertical position of the shadow in relation to the box</a:t>
            </a:r>
          </a:p>
          <a:p>
            <a:r>
              <a:rPr lang="en-US" dirty="0"/>
              <a:t>Optional: </a:t>
            </a:r>
            <a:r>
              <a:rPr lang="en-US" sz="2800" i="1" dirty="0">
                <a:latin typeface="Courier New" pitchFamily="49" charset="0"/>
                <a:cs typeface="Courier New" pitchFamily="49" charset="0"/>
              </a:rPr>
              <a:t>blur</a:t>
            </a:r>
            <a:r>
              <a:rPr lang="en-US" sz="2800" dirty="0"/>
              <a:t>, </a:t>
            </a:r>
            <a:r>
              <a:rPr lang="en-US" sz="2800" i="1" dirty="0">
                <a:latin typeface="Courier New" pitchFamily="49" charset="0"/>
                <a:cs typeface="Courier New" pitchFamily="49" charset="0"/>
              </a:rPr>
              <a:t>spread</a:t>
            </a:r>
            <a:r>
              <a:rPr lang="en-US" sz="2800" dirty="0"/>
              <a:t>,</a:t>
            </a:r>
            <a:r>
              <a:rPr lang="en-US" sz="2800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2800" dirty="0"/>
              <a:t>, and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inset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378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dirty="0"/>
              <a:t> Example</a:t>
            </a: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4417646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2798406" cy="464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791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and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opaque </a:t>
            </a:r>
            <a:r>
              <a:rPr lang="en-US" dirty="0"/>
              <a:t>item does not let light pass through, whereas you can see through a </a:t>
            </a:r>
            <a:r>
              <a:rPr lang="en-US" b="1" dirty="0"/>
              <a:t>transparent</a:t>
            </a:r>
            <a:r>
              <a:rPr lang="en-US" dirty="0"/>
              <a:t> item.</a:t>
            </a:r>
          </a:p>
          <a:p>
            <a:r>
              <a:rPr lang="en-US" dirty="0"/>
              <a:t>Syntax for applying a transparency to an image or other element: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opacity: value</a:t>
            </a:r>
          </a:p>
          <a:p>
            <a:r>
              <a:rPr lang="en-US" dirty="0"/>
              <a:t>Value is a floating-point value between 0.0 (100% transparent) and 1.0 (100% opaque)</a:t>
            </a:r>
          </a:p>
        </p:txBody>
      </p:sp>
    </p:spTree>
    <p:extLst>
      <p:ext uri="{BB962C8B-B14F-4D97-AF65-F5344CB8AC3E}">
        <p14:creationId xmlns:p14="http://schemas.microsoft.com/office/powerpoint/2010/main" val="3611039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Example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47800" y="2270145"/>
            <a:ext cx="6324600" cy="3033254"/>
            <a:chOff x="1752600" y="1447800"/>
            <a:chExt cx="5791200" cy="2731498"/>
          </a:xfrm>
        </p:grpSpPr>
        <p:pic>
          <p:nvPicPr>
            <p:cNvPr id="4" name="Content Placeholder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473200"/>
              <a:ext cx="275748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3" y="1447800"/>
              <a:ext cx="27574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4097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 dirty="0"/>
                <a:t>Original</a:t>
              </a: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4984750" y="3429000"/>
              <a:ext cx="24066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 dirty="0"/>
                <a:t>With transparency</a:t>
              </a:r>
            </a:p>
          </p:txBody>
        </p:sp>
        <p:sp>
          <p:nvSpPr>
            <p:cNvPr id="8" name="TextBox 2"/>
            <p:cNvSpPr txBox="1">
              <a:spLocks noChangeArrowheads="1"/>
            </p:cNvSpPr>
            <p:nvPr/>
          </p:nvSpPr>
          <p:spPr bwMode="auto">
            <a:xfrm>
              <a:off x="1811977" y="3929856"/>
              <a:ext cx="2362200" cy="249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200" dirty="0"/>
                <a:t>Photo: © AVTG/iStockphoto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449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Gradient </a:t>
            </a:r>
            <a:r>
              <a:rPr lang="en-US" dirty="0"/>
              <a:t>is a smooth change of colors, within the same hue or starting with one color and ending with a different color</a:t>
            </a:r>
          </a:p>
          <a:p>
            <a:r>
              <a:rPr lang="en-US" dirty="0"/>
              <a:t>Used for subtle shading within backgrounds, button embellishments, and more</a:t>
            </a:r>
          </a:p>
          <a:p>
            <a:r>
              <a:rPr lang="en-US" dirty="0"/>
              <a:t>Created as methods to the CSS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1115028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Examples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257800"/>
            <a:ext cx="33623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57" y="2771775"/>
            <a:ext cx="63627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4400" y="4343400"/>
            <a:ext cx="7543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Radial gradient:</a:t>
            </a:r>
            <a:r>
              <a:rPr lang="en-US" sz="2400" dirty="0"/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radial-gradient(50% 50%, 70% 70%, #99CCFF, #3D5266);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799" y="1649361"/>
            <a:ext cx="7772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Linear gradient: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background: linear-gradient(black, white);</a:t>
            </a:r>
          </a:p>
        </p:txBody>
      </p:sp>
    </p:spTree>
    <p:extLst>
      <p:ext uri="{BB962C8B-B14F-4D97-AF65-F5344CB8AC3E}">
        <p14:creationId xmlns:p14="http://schemas.microsoft.com/office/powerpoint/2010/main" val="1784504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and 3D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/>
              <a:t>A </a:t>
            </a:r>
            <a:r>
              <a:rPr lang="en-US" sz="3000" b="1" dirty="0"/>
              <a:t>transform</a:t>
            </a:r>
            <a:r>
              <a:rPr lang="en-US" sz="3000" dirty="0"/>
              <a:t> is an effect that lets you change the size, shape, and position of an element.</a:t>
            </a:r>
          </a:p>
          <a:p>
            <a:r>
              <a:rPr lang="en-US" sz="3000" dirty="0"/>
              <a:t>Transformations use the </a:t>
            </a:r>
            <a:r>
              <a:rPr lang="en-US" sz="3000" dirty="0"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3000" dirty="0"/>
              <a:t> property.</a:t>
            </a:r>
          </a:p>
          <a:p>
            <a:pPr lvl="1"/>
            <a:r>
              <a:rPr lang="en-US" dirty="0"/>
              <a:t>Methods: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matrix, perspective, rotate, scale, skew, translate</a:t>
            </a:r>
            <a:r>
              <a:rPr lang="en-US" dirty="0"/>
              <a:t> </a:t>
            </a:r>
          </a:p>
          <a:p>
            <a:r>
              <a:rPr lang="en-US" sz="3000" dirty="0"/>
              <a:t>To see the “action” of a transformation requires JavaScript; using only CSS shows the before and after effects of properties and their values.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12891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20" y="1233493"/>
            <a:ext cx="1598950" cy="4321732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4995407"/>
            <a:ext cx="6831390" cy="67654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http://jsfiddle.net/koldovsky/2m2Zb/36/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Sample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3" y="1233493"/>
            <a:ext cx="6915450" cy="37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1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Prefixes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CSS3 specification is still in draft format and undergoing modifications</a:t>
            </a:r>
          </a:p>
          <a:p>
            <a:r>
              <a:rPr lang="en-US" dirty="0"/>
              <a:t>Need to use vendor prefixes with several CSS3 constructs</a:t>
            </a:r>
          </a:p>
          <a:p>
            <a:pPr lvl="1"/>
            <a:r>
              <a:rPr lang="en-US" dirty="0"/>
              <a:t>Internet Explorer uses the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 prefix.</a:t>
            </a:r>
          </a:p>
          <a:p>
            <a:pPr lvl="1"/>
            <a:r>
              <a:rPr lang="en-US" dirty="0"/>
              <a:t>Firefox supports the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 prefix.</a:t>
            </a:r>
          </a:p>
          <a:p>
            <a:pPr lvl="1"/>
            <a:r>
              <a:rPr lang="en-US" dirty="0"/>
              <a:t>Chrome and Safari support the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 prefix.</a:t>
            </a:r>
          </a:p>
          <a:p>
            <a:pPr lvl="1"/>
            <a:r>
              <a:rPr lang="en-US" strike="sngStrike" dirty="0"/>
              <a:t>Opera supports the </a:t>
            </a:r>
            <a:r>
              <a:rPr lang="en-US" sz="2600" strike="sngStrike" dirty="0">
                <a:latin typeface="Courier New" pitchFamily="49" charset="0"/>
                <a:cs typeface="Courier New" pitchFamily="49" charset="0"/>
              </a:rPr>
              <a:t>-o-</a:t>
            </a:r>
            <a:r>
              <a:rPr lang="en-US" strike="sngStrike" dirty="0"/>
              <a:t> prefix.</a:t>
            </a:r>
          </a:p>
        </p:txBody>
      </p:sp>
    </p:spTree>
    <p:extLst>
      <p:ext uri="{BB962C8B-B14F-4D97-AF65-F5344CB8AC3E}">
        <p14:creationId xmlns:p14="http://schemas.microsoft.com/office/powerpoint/2010/main" val="1188015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transition</a:t>
            </a:r>
            <a:r>
              <a:rPr lang="en-US" dirty="0"/>
              <a:t> is a change from one thing to another; in CSS, a transition is the change in an element from one style to another.</a:t>
            </a:r>
          </a:p>
          <a:p>
            <a:r>
              <a:rPr lang="en-US" dirty="0"/>
              <a:t>In CSS3, the action of a transition renders onscreen—no JavaScript is needed!</a:t>
            </a:r>
          </a:p>
          <a:p>
            <a:r>
              <a:rPr lang="en-US" dirty="0"/>
              <a:t>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transition</a:t>
            </a:r>
            <a:r>
              <a:rPr lang="en-US" dirty="0"/>
              <a:t> property requires the CSS property to be acted upon during the transition.</a:t>
            </a:r>
          </a:p>
        </p:txBody>
      </p:sp>
    </p:spTree>
    <p:extLst>
      <p:ext uri="{BB962C8B-B14F-4D97-AF65-F5344CB8AC3E}">
        <p14:creationId xmlns:p14="http://schemas.microsoft.com/office/powerpoint/2010/main" val="3507690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5021943"/>
            <a:ext cx="8621032" cy="74703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http://jsfiddle.net/koldovsky/PkJaD/357/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Sample</a:t>
            </a:r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1233493"/>
            <a:ext cx="8641204" cy="367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6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1233492"/>
            <a:ext cx="8621032" cy="483710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/>
              <a:t>CSS animations</a:t>
            </a:r>
            <a:r>
              <a:rPr lang="en-US" sz="1600" dirty="0"/>
              <a:t> animates transitions between CSS styles to another. 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Consist of two components: a style describing the CSS animation and a set of </a:t>
            </a:r>
            <a:r>
              <a:rPr lang="en-US" sz="1600" dirty="0" err="1"/>
              <a:t>keyframes</a:t>
            </a:r>
            <a:r>
              <a:rPr lang="en-US" sz="1600" dirty="0"/>
              <a:t> that indicate the start and end states of the animation's style, as well as possible waypoints.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There are three key advantages to CSS animations over traditional script-driven animation: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Easy to use for simple animations.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animations run well, even under moderate system load. The rendering engine can use frame-skipping and other techniques to keep the performance as smooth as possible.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Letting the browser control the animation sequence lets the browser optimize performance and efficiency by, for example, reducing the update frequency of animations running in tabs that aren't currently visible.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Some cool samples: </a:t>
            </a:r>
            <a:r>
              <a:rPr lang="en-US" sz="1600" dirty="0">
                <a:hlinkClick r:id="rId2"/>
              </a:rPr>
              <a:t>http://webdesign.tutsplus.com/articles/15-inspiring-examples-of-css-animation-on-codepen--cms-23937</a:t>
            </a:r>
            <a:r>
              <a:rPr lang="en-US" sz="16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Details: </a:t>
            </a:r>
            <a:r>
              <a:rPr lang="en-US" sz="1600" dirty="0">
                <a:hlinkClick r:id="rId3"/>
              </a:rPr>
              <a:t>https://css-tricks.com/almanac/properties/a/animation/</a:t>
            </a:r>
            <a:r>
              <a:rPr lang="en-US" sz="1600" dirty="0"/>
              <a:t> </a:t>
            </a:r>
            <a:endParaRPr lang="uk-UA" sz="1600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Animation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03064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5196113"/>
            <a:ext cx="8621032" cy="572861"/>
          </a:xfrm>
        </p:spPr>
        <p:txBody>
          <a:bodyPr/>
          <a:lstStyle/>
          <a:p>
            <a:r>
              <a:rPr lang="en-US" dirty="0">
                <a:hlinkClick r:id="rId3"/>
              </a:rPr>
              <a:t>http://jsfiddle.net/koldovsky/e2tt2mao/56/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Animation Example</a:t>
            </a:r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3" y="1233493"/>
            <a:ext cx="8621032" cy="383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99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5130799"/>
            <a:ext cx="8621032" cy="99060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https://jsfiddle.net/koldovsky/HDsw2/11/</a:t>
            </a:r>
            <a:endParaRPr lang="en-US" dirty="0"/>
          </a:p>
          <a:p>
            <a:r>
              <a:rPr lang="en-US" dirty="0"/>
              <a:t>Details: </a:t>
            </a:r>
            <a:r>
              <a:rPr lang="en-US" dirty="0">
                <a:hlinkClick r:id="rId4"/>
              </a:rPr>
              <a:t>https://www.smashingmagazine.com/2014/04/understanding-css-timing-functions/</a:t>
            </a:r>
            <a:r>
              <a:rPr lang="en-US" dirty="0"/>
              <a:t>  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77" y="1015898"/>
            <a:ext cx="7324148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92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1233493"/>
            <a:ext cx="8621032" cy="209646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Small file sizes that compress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Scales to any size without losing clarity (except very tiny)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Looks great on high-res displays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SVG filter</a:t>
            </a:r>
            <a:r>
              <a:rPr lang="en-US" dirty="0"/>
              <a:t> is a set of operations that use CSS to style or otherwise modify an SVG graphic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enhanced graphic is displayed in a browser while the original graphic is left alone.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Sample: </a:t>
            </a:r>
            <a:r>
              <a:rPr lang="en-US" dirty="0">
                <a:hlinkClick r:id="rId2"/>
              </a:rPr>
              <a:t>http://codepen.io/chriscoyier/pen/evcBu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Filters Support</a:t>
            </a:r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" y="3335545"/>
            <a:ext cx="4617058" cy="27098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8354" y="5681663"/>
            <a:ext cx="567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Step-by-step guide: </a:t>
            </a:r>
            <a:r>
              <a:rPr lang="uk-UA" dirty="0">
                <a:hlinkClick r:id="rId4"/>
              </a:rPr>
              <a:t>https://css-tricks.com/using-svg/</a:t>
            </a:r>
            <a:r>
              <a:rPr lang="en-US" dirty="0"/>
              <a:t>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8946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http://webdesign.tutsplus.com/tutorials/bring-your-forms-up-to-date-with-css3-and-html5-validation--webdesign-4738</a:t>
            </a:r>
            <a:r>
              <a:rPr lang="uk-UA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forms</a:t>
            </a:r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12739"/>
            <a:ext cx="6781800" cy="40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47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http://www.w3schools.com/css/css_table.asp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Tables</a:t>
            </a:r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7" y="1828800"/>
            <a:ext cx="8529638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Task</a:t>
            </a:r>
          </a:p>
        </p:txBody>
      </p:sp>
    </p:spTree>
    <p:extLst>
      <p:ext uri="{BB962C8B-B14F-4D97-AF65-F5344CB8AC3E}">
        <p14:creationId xmlns:p14="http://schemas.microsoft.com/office/powerpoint/2010/main" val="839275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155860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CSS box models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81" y="3581395"/>
            <a:ext cx="3781019" cy="18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27" y="3173611"/>
            <a:ext cx="3460498" cy="2978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7832" y="997565"/>
            <a:ext cx="83527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42424"/>
                </a:solidFill>
                <a:latin typeface="Georgia" panose="02040502050405020303" pitchFamily="18" charset="0"/>
              </a:rPr>
              <a:t>Box models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In the W3C box model, the </a:t>
            </a:r>
            <a:r>
              <a:rPr lang="en-US" altLang="en-US" dirty="0">
                <a:solidFill>
                  <a:srgbClr val="242424"/>
                </a:solidFill>
                <a:latin typeface="Arial Unicode MS" panose="020B0604020202020204" pitchFamily="34" charset="-128"/>
              </a:rPr>
              <a:t>width</a:t>
            </a: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 of an element gives the width of the </a:t>
            </a:r>
            <a:r>
              <a:rPr lang="en-US" altLang="en-US" sz="1600" i="1" dirty="0">
                <a:solidFill>
                  <a:srgbClr val="242424"/>
                </a:solidFill>
                <a:latin typeface="Georgia" panose="02040502050405020303" pitchFamily="18" charset="0"/>
              </a:rPr>
              <a:t>content</a:t>
            </a: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 of the box, excluding padding and border.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In the traditional box model, the </a:t>
            </a:r>
            <a:r>
              <a:rPr lang="en-US" altLang="en-US" dirty="0">
                <a:solidFill>
                  <a:srgbClr val="242424"/>
                </a:solidFill>
                <a:latin typeface="Arial Unicode MS" panose="020B0604020202020204" pitchFamily="34" charset="-128"/>
              </a:rPr>
              <a:t>width</a:t>
            </a: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 of an element gives the width between the </a:t>
            </a:r>
            <a:r>
              <a:rPr lang="en-US" altLang="en-US" sz="1600" i="1" dirty="0">
                <a:solidFill>
                  <a:srgbClr val="242424"/>
                </a:solidFill>
                <a:latin typeface="Georgia" panose="02040502050405020303" pitchFamily="18" charset="0"/>
              </a:rPr>
              <a:t>borders</a:t>
            </a: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 of the box, including padding and border.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endParaRPr lang="en-US" altLang="en-US" sz="1600" dirty="0">
              <a:solidFill>
                <a:srgbClr val="242424"/>
              </a:solidFill>
              <a:latin typeface="Georgia" panose="02040502050405020303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By default, all browsers use the W3C box model, with the exception of IE in "Quirks Mode" (IE5.5 Mode), which uses the traditional one.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17811" y="3931920"/>
            <a:ext cx="18774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box-sizing: border-box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87165" y="5334000"/>
            <a:ext cx="2138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box-sizing: content-box</a:t>
            </a:r>
          </a:p>
        </p:txBody>
      </p:sp>
    </p:spTree>
    <p:extLst>
      <p:ext uri="{BB962C8B-B14F-4D97-AF65-F5344CB8AC3E}">
        <p14:creationId xmlns:p14="http://schemas.microsoft.com/office/powerpoint/2010/main" val="4133559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allows developers to dynamically flow content across multiple boxes, or containers, in HTML documents with fluid layouts</a:t>
            </a:r>
          </a:p>
          <a:p>
            <a:r>
              <a:rPr lang="en-US" dirty="0"/>
              <a:t>Content adjusts and displays properly whether viewed on large or small</a:t>
            </a:r>
          </a:p>
        </p:txBody>
      </p:sp>
    </p:spTree>
    <p:extLst>
      <p:ext uri="{BB962C8B-B14F-4D97-AF65-F5344CB8AC3E}">
        <p14:creationId xmlns:p14="http://schemas.microsoft.com/office/powerpoint/2010/main" val="4114501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Flow with CSS Regions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54088" y="2282825"/>
            <a:ext cx="7235825" cy="2974975"/>
            <a:chOff x="954088" y="1676400"/>
            <a:chExt cx="7235825" cy="2974975"/>
          </a:xfrm>
        </p:grpSpPr>
        <p:pic>
          <p:nvPicPr>
            <p:cNvPr id="4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088" y="1676400"/>
              <a:ext cx="7235825" cy="2974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3124200" y="1828800"/>
              <a:ext cx="304800" cy="1676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5638800" y="1870075"/>
              <a:ext cx="304800" cy="1676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1066800" y="3546475"/>
              <a:ext cx="6781800" cy="1873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>
              <a:off x="2667000" y="3124200"/>
              <a:ext cx="365125" cy="36512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5181600" y="3130550"/>
              <a:ext cx="365125" cy="36512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7315200" y="3140075"/>
              <a:ext cx="365125" cy="36512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194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Exclusions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Formerly referred to as positioned floats</a:t>
            </a:r>
          </a:p>
          <a:p>
            <a:r>
              <a:rPr lang="en-US" dirty="0"/>
              <a:t>Enables positioning of images, text, and boxes anywhere in an HTML document and wrapping of text completely around these elements</a:t>
            </a:r>
          </a:p>
          <a:p>
            <a:r>
              <a:rPr lang="en-US" dirty="0"/>
              <a:t>Can control the position of a float precisely, at a specified distance from the top, bottom, left, or right sides of a container</a:t>
            </a:r>
          </a:p>
        </p:txBody>
      </p:sp>
    </p:spTree>
    <p:extLst>
      <p:ext uri="{BB962C8B-B14F-4D97-AF65-F5344CB8AC3E}">
        <p14:creationId xmlns:p14="http://schemas.microsoft.com/office/powerpoint/2010/main" val="128136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Exclusions Example 1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6664325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1600" y="51816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shot from Internet Explorer 10 Test Drive Web page</a:t>
            </a:r>
          </a:p>
        </p:txBody>
      </p:sp>
    </p:spTree>
    <p:extLst>
      <p:ext uri="{BB962C8B-B14F-4D97-AF65-F5344CB8AC3E}">
        <p14:creationId xmlns:p14="http://schemas.microsoft.com/office/powerpoint/2010/main" val="65985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Exclusions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wrap-flow:both</a:t>
            </a:r>
            <a:r>
              <a:rPr lang="en-US" sz="3000" dirty="0"/>
              <a:t> displays content on all sides of the exclusion</a:t>
            </a:r>
          </a:p>
          <a:p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wrap-flow:clear</a:t>
            </a:r>
            <a:r>
              <a:rPr lang="en-US" sz="3000" dirty="0"/>
              <a:t> displays content above and below the exclusion but leaves the sides blank</a:t>
            </a:r>
          </a:p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shape-inside</a:t>
            </a:r>
            <a:r>
              <a:rPr lang="en-US" sz="3000" dirty="0"/>
              <a:t> and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shape-outside</a:t>
            </a:r>
            <a:r>
              <a:rPr lang="en-US" sz="3000" dirty="0"/>
              <a:t> define the content and the general shape of an exclusion, respectively</a:t>
            </a:r>
          </a:p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-ms-</a:t>
            </a:r>
            <a:r>
              <a:rPr lang="en-US" sz="3000" dirty="0"/>
              <a:t> vendor prefix required for Internet Explorer 10; Exclusions not supported in Internet Explorer 9</a:t>
            </a:r>
          </a:p>
        </p:txBody>
      </p:sp>
    </p:spTree>
    <p:extLst>
      <p:ext uri="{BB962C8B-B14F-4D97-AF65-F5344CB8AC3E}">
        <p14:creationId xmlns:p14="http://schemas.microsoft.com/office/powerpoint/2010/main" val="336925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Exclusions Example 2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206625"/>
            <a:ext cx="4524375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925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Exclusions Step-by-step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14400"/>
            <a:ext cx="5791200" cy="51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65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border-radius </a:t>
            </a:r>
            <a:r>
              <a:rPr lang="en-US" dirty="0"/>
              <a:t>Property, Single Corners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Rounding a single corner of a box: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border-top-left-radius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border-top-right-radius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border-bottom-right-radius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border-bottom-left-radius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4419600"/>
            <a:ext cx="33432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4413250"/>
            <a:ext cx="33528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181600"/>
            <a:ext cx="33528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5181600"/>
            <a:ext cx="33623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983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Gradient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CSS3 gradient methods: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linear-gradient</a:t>
            </a:r>
            <a:r>
              <a:rPr lang="en-US" sz="2600" dirty="0"/>
              <a:t>: Creates a gradient from top to bottom or vice versa, or from corner to corner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radial-gradient</a:t>
            </a:r>
            <a:r>
              <a:rPr lang="en-US" sz="2600" dirty="0"/>
              <a:t>: Creates a gradient that radiates out from a central point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repeating-linear-gradient</a:t>
            </a:r>
            <a:r>
              <a:rPr lang="en-US" sz="2600" dirty="0"/>
              <a:t>: Creates a repeating linear gradient, which results in straight bands of gradient color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repeating-radial-gradient</a:t>
            </a:r>
            <a:r>
              <a:rPr lang="en-US" sz="2600" dirty="0"/>
              <a:t>: Creates a repeating radial gradient, which results in circular bands of gradient color</a:t>
            </a:r>
          </a:p>
        </p:txBody>
      </p:sp>
    </p:spTree>
    <p:extLst>
      <p:ext uri="{BB962C8B-B14F-4D97-AF65-F5344CB8AC3E}">
        <p14:creationId xmlns:p14="http://schemas.microsoft.com/office/powerpoint/2010/main" val="1309841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Color Interpolation and Color Stops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 gradients support color interpolation in the alpha color space</a:t>
            </a:r>
          </a:p>
          <a:p>
            <a:pPr lvl="1"/>
            <a:r>
              <a:rPr lang="en-US" dirty="0"/>
              <a:t>Part of the red blue green alpha (RGBA) color model</a:t>
            </a:r>
          </a:p>
          <a:p>
            <a:r>
              <a:rPr lang="en-US" dirty="0"/>
              <a:t>Can specify multiple color stops, with an RGBA color and position for each one</a:t>
            </a:r>
          </a:p>
          <a:p>
            <a:r>
              <a:rPr lang="en-US" dirty="0"/>
              <a:t>Example of the use of rgba colors: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linear-gradient(to right, rgba(255,255,255,0)</a:t>
            </a:r>
          </a:p>
        </p:txBody>
      </p:sp>
    </p:spTree>
    <p:extLst>
      <p:ext uri="{BB962C8B-B14F-4D97-AF65-F5344CB8AC3E}">
        <p14:creationId xmlns:p14="http://schemas.microsoft.com/office/powerpoint/2010/main" val="39360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5280225"/>
            <a:ext cx="8621032" cy="48875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http://jsfiddle.net/koldovsky/e1984en9/1/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 sample</a:t>
            </a:r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1041399"/>
            <a:ext cx="5635884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53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/>
              <a:t>To </a:t>
            </a:r>
            <a:r>
              <a:rPr lang="en-US" sz="3000" b="1" dirty="0"/>
              <a:t>translate</a:t>
            </a:r>
            <a:r>
              <a:rPr lang="en-US" sz="3000" dirty="0"/>
              <a:t> an element means to move it without rotating, skewing, or otherwise turning the image.</a:t>
            </a:r>
          </a:p>
          <a:p>
            <a:r>
              <a:rPr lang="en-US" sz="3000" dirty="0"/>
              <a:t>Use the </a:t>
            </a:r>
            <a:r>
              <a:rPr lang="en-US" sz="3000" dirty="0">
                <a:latin typeface="Courier New" pitchFamily="49" charset="0"/>
                <a:cs typeface="Courier New" pitchFamily="49" charset="0"/>
              </a:rPr>
              <a:t>translate(</a:t>
            </a:r>
            <a:r>
              <a:rPr lang="en-US" sz="3000" dirty="0"/>
              <a:t>) method in CSS and provide x- and y-axis values to position the element relative to its original or default position.</a:t>
            </a:r>
          </a:p>
          <a:p>
            <a:pPr lvl="1"/>
            <a:r>
              <a:rPr lang="en-US" dirty="0"/>
              <a:t>x-axis value specifies the left position of the element</a:t>
            </a:r>
          </a:p>
          <a:p>
            <a:pPr lvl="1"/>
            <a:r>
              <a:rPr lang="en-US" dirty="0"/>
              <a:t>y-axis value specifies the top position.</a:t>
            </a:r>
          </a:p>
        </p:txBody>
      </p:sp>
    </p:spTree>
    <p:extLst>
      <p:ext uri="{BB962C8B-B14F-4D97-AF65-F5344CB8AC3E}">
        <p14:creationId xmlns:p14="http://schemas.microsoft.com/office/powerpoint/2010/main" val="2569450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Example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00200"/>
            <a:ext cx="4486275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07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Example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800"/>
            <a:ext cx="3581400" cy="345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272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To </a:t>
            </a:r>
            <a:r>
              <a:rPr lang="en-US" b="1" i="1" dirty="0"/>
              <a:t>scale </a:t>
            </a:r>
            <a:r>
              <a:rPr lang="en-US" dirty="0"/>
              <a:t>an element is to increase or decrease its size.</a:t>
            </a:r>
          </a:p>
          <a:p>
            <a:r>
              <a:rPr lang="en-US" dirty="0"/>
              <a:t>Use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scale()</a:t>
            </a:r>
            <a:r>
              <a:rPr lang="en-US" dirty="0"/>
              <a:t> method in CSS and provide x-axis (width) and y-axis (height) values.</a:t>
            </a:r>
          </a:p>
          <a:p>
            <a:r>
              <a:rPr lang="en-US" dirty="0"/>
              <a:t>The example on the following two slides increases the width of the element two times its original size, and increases the height four times its original size:</a:t>
            </a:r>
          </a:p>
          <a:p>
            <a:pPr marL="398463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transform: scale(2,4);</a:t>
            </a:r>
          </a:p>
        </p:txBody>
      </p:sp>
    </p:spTree>
    <p:extLst>
      <p:ext uri="{BB962C8B-B14F-4D97-AF65-F5344CB8AC3E}">
        <p14:creationId xmlns:p14="http://schemas.microsoft.com/office/powerpoint/2010/main" val="1142158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Scaling Example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310" y="1676400"/>
            <a:ext cx="359749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479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Scaling Example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800225"/>
            <a:ext cx="376237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671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b="1" dirty="0"/>
              <a:t>rotate</a:t>
            </a:r>
            <a:r>
              <a:rPr lang="en-US" dirty="0"/>
              <a:t> an element turns it clockwise by a specified number of degrees.</a:t>
            </a:r>
          </a:p>
          <a:p>
            <a:r>
              <a:rPr lang="en-US" dirty="0"/>
              <a:t>Use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rotate()</a:t>
            </a:r>
            <a:r>
              <a:rPr lang="en-US" dirty="0"/>
              <a:t> method in CSS and specify the degrees of rotation.</a:t>
            </a:r>
          </a:p>
          <a:p>
            <a:r>
              <a:rPr lang="en-US" dirty="0"/>
              <a:t>The example on the following two slides rotates an element by 30 degrees in the 2D plane:</a:t>
            </a:r>
          </a:p>
          <a:p>
            <a:pPr marL="398463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transform: rotate(30deg);</a:t>
            </a:r>
          </a:p>
        </p:txBody>
      </p:sp>
    </p:spTree>
    <p:extLst>
      <p:ext uri="{BB962C8B-B14F-4D97-AF65-F5344CB8AC3E}">
        <p14:creationId xmlns:p14="http://schemas.microsoft.com/office/powerpoint/2010/main" val="301719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Rotation Example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676400"/>
            <a:ext cx="389572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650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Example</a:t>
            </a:r>
          </a:p>
        </p:txBody>
      </p:sp>
      <p:pic>
        <p:nvPicPr>
          <p:cNvPr id="3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31" y="1447800"/>
            <a:ext cx="3607514" cy="4525963"/>
          </a:xfrm>
        </p:spPr>
      </p:pic>
    </p:spTree>
    <p:extLst>
      <p:ext uri="{BB962C8B-B14F-4D97-AF65-F5344CB8AC3E}">
        <p14:creationId xmlns:p14="http://schemas.microsoft.com/office/powerpoint/2010/main" val="2446220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rotation uses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rotateX()</a:t>
            </a:r>
            <a:r>
              <a:rPr lang="en-US" dirty="0"/>
              <a:t> and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rotateY() </a:t>
            </a:r>
            <a:r>
              <a:rPr lang="en-US" dirty="0"/>
              <a:t>methods.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rotateX()</a:t>
            </a:r>
            <a:r>
              <a:rPr lang="en-US" dirty="0"/>
              <a:t>: Element rotates around its x-axis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rotateY()</a:t>
            </a:r>
            <a:r>
              <a:rPr lang="en-US" dirty="0"/>
              <a:t>: Element rotates around its y- axis</a:t>
            </a:r>
          </a:p>
        </p:txBody>
      </p:sp>
    </p:spTree>
    <p:extLst>
      <p:ext uri="{BB962C8B-B14F-4D97-AF65-F5344CB8AC3E}">
        <p14:creationId xmlns:p14="http://schemas.microsoft.com/office/powerpoint/2010/main" val="90843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Inherited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458200" cy="5410200"/>
          </a:xfrm>
        </p:spPr>
        <p:txBody>
          <a:bodyPr>
            <a:normAutofit/>
          </a:bodyPr>
          <a:lstStyle/>
          <a:p>
            <a:r>
              <a:rPr lang="en-US" sz="2400" dirty="0"/>
              <a:t>A parent box can contain one or </a:t>
            </a:r>
            <a:br>
              <a:rPr lang="en-US" sz="2400" dirty="0"/>
            </a:br>
            <a:r>
              <a:rPr lang="en-US" sz="2400" dirty="0"/>
              <a:t>more child boxes.</a:t>
            </a:r>
          </a:p>
          <a:p>
            <a:r>
              <a:rPr lang="en-US" sz="2400" dirty="0"/>
              <a:t>A child can inherit CSS styles from</a:t>
            </a:r>
            <a:br>
              <a:rPr lang="en-US" sz="2400" dirty="0"/>
            </a:br>
            <a:r>
              <a:rPr lang="en-US" sz="2400" dirty="0"/>
              <a:t>a parent.</a:t>
            </a:r>
          </a:p>
          <a:p>
            <a:r>
              <a:rPr lang="en-US" sz="2400" dirty="0"/>
              <a:t>Sample inherited property:</a:t>
            </a:r>
          </a:p>
          <a:p>
            <a:pPr marL="361950" lvl="1" indent="0">
              <a:buNone/>
            </a:pPr>
            <a:r>
              <a:rPr lang="uk-UA" altLang="uk-UA" sz="1400" dirty="0">
                <a:solidFill>
                  <a:srgbClr val="669900"/>
                </a:solidFill>
                <a:latin typeface="Consolas" panose="020B0609020204030204" pitchFamily="49" charset="0"/>
              </a:rPr>
              <a:t>p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color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green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uk-UA" altLang="uk-UA" sz="200" dirty="0">
                <a:solidFill>
                  <a:schemeClr val="tx1"/>
                </a:solidFill>
              </a:rPr>
              <a:t> </a:t>
            </a:r>
            <a:endParaRPr lang="uk-UA" altLang="uk-UA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61950" lvl="1" indent="0">
              <a:buNone/>
            </a:pP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This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paragraph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has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em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emphasized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text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&lt;/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em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in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it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.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&lt;/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endParaRPr lang="uk-UA" altLang="uk-UA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2400" dirty="0"/>
              <a:t>Sample non-inherited property:</a:t>
            </a:r>
          </a:p>
          <a:p>
            <a:pPr marL="361950" lvl="1" indent="0">
              <a:buNone/>
            </a:pPr>
            <a:r>
              <a:rPr lang="uk-UA" altLang="uk-UA" sz="1400" dirty="0">
                <a:solidFill>
                  <a:srgbClr val="669900"/>
                </a:solidFill>
                <a:latin typeface="Consolas" panose="020B0609020204030204" pitchFamily="49" charset="0"/>
              </a:rPr>
              <a:t>p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border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medium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solid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endParaRPr lang="en-US" altLang="uk-UA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361950" lvl="1" indent="0">
              <a:buNone/>
            </a:pP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This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paragraph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has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em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emphasized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text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&lt;/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em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in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it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.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&lt;/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endParaRPr lang="en-US" sz="2000" dirty="0"/>
          </a:p>
          <a:p>
            <a:r>
              <a:rPr lang="en-US" sz="2400" dirty="0"/>
              <a:t>Using </a:t>
            </a:r>
            <a:r>
              <a:rPr lang="en-US" sz="2400" b="1" dirty="0">
                <a:latin typeface="Consolas" panose="020B0609020204030204" pitchFamily="49" charset="0"/>
              </a:rPr>
              <a:t>inherit</a:t>
            </a:r>
            <a:r>
              <a:rPr lang="en-US" sz="2400" dirty="0"/>
              <a:t> property:</a:t>
            </a:r>
          </a:p>
          <a:p>
            <a:pPr marL="361950" lvl="1" indent="0">
              <a:buNone/>
            </a:pP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/*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make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second-level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headers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green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*/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en-US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/>
            </a:r>
            <a:br>
              <a:rPr lang="en-US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</a:br>
            <a:r>
              <a:rPr lang="uk-UA" altLang="uk-UA" sz="1800" dirty="0">
                <a:solidFill>
                  <a:srgbClr val="669900"/>
                </a:solidFill>
                <a:latin typeface="Consolas" panose="020B0609020204030204" pitchFamily="49" charset="0"/>
              </a:rPr>
              <a:t>h2 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990055"/>
                </a:solidFill>
                <a:latin typeface="Consolas" panose="020B0609020204030204" pitchFamily="49" charset="0"/>
              </a:rPr>
              <a:t>color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4D4E53"/>
                </a:solidFill>
                <a:latin typeface="Consolas" panose="020B0609020204030204" pitchFamily="49" charset="0"/>
              </a:rPr>
              <a:t>green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en-US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/>
            </a:r>
            <a:br>
              <a:rPr lang="en-US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</a:b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/* ...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but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leave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those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in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the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sidebar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alone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so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they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use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their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parent's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color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*/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en-US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/>
            </a:r>
            <a:br>
              <a:rPr lang="en-US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</a:br>
            <a:r>
              <a:rPr lang="uk-UA" altLang="uk-UA" sz="1800" dirty="0">
                <a:solidFill>
                  <a:srgbClr val="669900"/>
                </a:solidFill>
                <a:latin typeface="Consolas" panose="020B0609020204030204" pitchFamily="49" charset="0"/>
              </a:rPr>
              <a:t>#</a:t>
            </a:r>
            <a:r>
              <a:rPr lang="uk-UA" altLang="uk-UA" sz="1800" dirty="0" err="1">
                <a:solidFill>
                  <a:srgbClr val="669900"/>
                </a:solidFill>
                <a:latin typeface="Consolas" panose="020B0609020204030204" pitchFamily="49" charset="0"/>
              </a:rPr>
              <a:t>sidebar</a:t>
            </a:r>
            <a:r>
              <a:rPr lang="uk-UA" altLang="uk-UA" sz="1800" dirty="0">
                <a:solidFill>
                  <a:srgbClr val="669900"/>
                </a:solidFill>
                <a:latin typeface="Consolas" panose="020B0609020204030204" pitchFamily="49" charset="0"/>
              </a:rPr>
              <a:t> h2 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990055"/>
                </a:solidFill>
                <a:latin typeface="Consolas" panose="020B0609020204030204" pitchFamily="49" charset="0"/>
              </a:rPr>
              <a:t>color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4D4E53"/>
                </a:solidFill>
                <a:latin typeface="Consolas" panose="020B0609020204030204" pitchFamily="49" charset="0"/>
              </a:rPr>
              <a:t>inherit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uk-UA" altLang="uk-UA" sz="400" dirty="0">
                <a:solidFill>
                  <a:schemeClr val="tx1"/>
                </a:solidFill>
              </a:rPr>
              <a:t> </a:t>
            </a:r>
            <a:endParaRPr lang="uk-UA" altLang="uk-UA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35920"/>
            <a:ext cx="3657600" cy="183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847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Skewing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</a:t>
            </a:r>
            <a:r>
              <a:rPr lang="en-US" b="1" dirty="0"/>
              <a:t>skew</a:t>
            </a:r>
            <a:r>
              <a:rPr lang="en-US" dirty="0"/>
              <a:t> an element is to stretch it in one or more directions.</a:t>
            </a:r>
          </a:p>
          <a:p>
            <a:r>
              <a:rPr lang="en-US" dirty="0"/>
              <a:t>Use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skew()</a:t>
            </a:r>
            <a:r>
              <a:rPr lang="en-US" dirty="0"/>
              <a:t> method and provide x-axis and y-axis values, in degrees, to create an angular shape.</a:t>
            </a:r>
          </a:p>
          <a:p>
            <a:r>
              <a:rPr lang="en-US" dirty="0"/>
              <a:t>The example on the following two slides turns an element 20 degrees around the x-axis and 30 degrees around the y-axis: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transform: skew(20deg,30deg);</a:t>
            </a:r>
          </a:p>
        </p:txBody>
      </p:sp>
    </p:spTree>
    <p:extLst>
      <p:ext uri="{BB962C8B-B14F-4D97-AF65-F5344CB8AC3E}">
        <p14:creationId xmlns:p14="http://schemas.microsoft.com/office/powerpoint/2010/main" val="509873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Skewing Example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1724025"/>
            <a:ext cx="404812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626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Skewing Example</a:t>
            </a:r>
          </a:p>
        </p:txBody>
      </p:sp>
      <p:pic>
        <p:nvPicPr>
          <p:cNvPr id="3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6700" y="1600200"/>
            <a:ext cx="3530600" cy="4525963"/>
          </a:xfrm>
        </p:spPr>
      </p:pic>
    </p:spTree>
    <p:extLst>
      <p:ext uri="{BB962C8B-B14F-4D97-AF65-F5344CB8AC3E}">
        <p14:creationId xmlns:p14="http://schemas.microsoft.com/office/powerpoint/2010/main" val="1288629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Skewing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skewing uses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skewX()</a:t>
            </a:r>
            <a:r>
              <a:rPr lang="en-US" dirty="0"/>
              <a:t> and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skewY() </a:t>
            </a:r>
            <a:r>
              <a:rPr lang="en-US" dirty="0"/>
              <a:t>methods to skew an element around its x-axis and y-axis, respectively.</a:t>
            </a:r>
          </a:p>
          <a:p>
            <a:r>
              <a:rPr lang="en-US" dirty="0"/>
              <a:t>As an example, the following code skews an element 45 degrees: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transform: skewX(45deg);</a:t>
            </a:r>
          </a:p>
        </p:txBody>
      </p:sp>
    </p:spTree>
    <p:extLst>
      <p:ext uri="{BB962C8B-B14F-4D97-AF65-F5344CB8AC3E}">
        <p14:creationId xmlns:p14="http://schemas.microsoft.com/office/powerpoint/2010/main" val="3687108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CSS3 </a:t>
            </a:r>
            <a:r>
              <a:rPr lang="en-US" b="1" dirty="0"/>
              <a:t>3D 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perspective</a:t>
            </a:r>
            <a:r>
              <a:rPr lang="en-US" dirty="0"/>
              <a:t> property defines how a browser renders the depth of a 3D transformed element.</a:t>
            </a:r>
          </a:p>
          <a:p>
            <a:r>
              <a:rPr lang="en-US" dirty="0"/>
              <a:t>The property takes on a number value: lower values (in the range of 1 to 1000) create a more pronounced effect than higher values.</a:t>
            </a:r>
          </a:p>
        </p:txBody>
      </p:sp>
    </p:spTree>
    <p:extLst>
      <p:ext uri="{BB962C8B-B14F-4D97-AF65-F5344CB8AC3E}">
        <p14:creationId xmlns:p14="http://schemas.microsoft.com/office/powerpoint/2010/main" val="1166250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Example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432435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114800"/>
            <a:ext cx="43338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654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Example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90600" y="2667000"/>
            <a:ext cx="7304088" cy="2057400"/>
            <a:chOff x="1066800" y="2133600"/>
            <a:chExt cx="7304088" cy="2057400"/>
          </a:xfrm>
        </p:grpSpPr>
        <p:pic>
          <p:nvPicPr>
            <p:cNvPr id="4" name="Content Placeholder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133600"/>
              <a:ext cx="2867025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438" y="2181225"/>
              <a:ext cx="283845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4010025" y="2667000"/>
              <a:ext cx="1493838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200" dirty="0"/>
                <a:t>Transition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4010025" y="3276600"/>
              <a:ext cx="14938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080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a CSS style within the @keyframes rule</a:t>
            </a:r>
          </a:p>
          <a:p>
            <a:r>
              <a:rPr lang="en-US" dirty="0"/>
              <a:t>An example of a rule for a fadeout: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@keyframes fadeout {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from { opacity: 1; }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to { opacity: 0; }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069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snippet that configures animation properties for a fadeout: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div { animation-duration: 3s;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animation-delay: 0s;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animation-timing-function: ease; }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div:hover { animation-name: fadeout; }</a:t>
            </a:r>
          </a:p>
        </p:txBody>
      </p:sp>
    </p:spTree>
    <p:extLst>
      <p:ext uri="{BB962C8B-B14F-4D97-AF65-F5344CB8AC3E}">
        <p14:creationId xmlns:p14="http://schemas.microsoft.com/office/powerpoint/2010/main" val="3666600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SVG filter</a:t>
            </a:r>
            <a:r>
              <a:rPr lang="en-US" dirty="0"/>
              <a:t> is a set of operations that use CSS to style or otherwise modify an SVG graphic.</a:t>
            </a:r>
          </a:p>
          <a:p>
            <a:r>
              <a:rPr lang="en-US" dirty="0"/>
              <a:t>The enhanced graphic is displayed in a browser while the original graphic is left alone.</a:t>
            </a:r>
          </a:p>
        </p:txBody>
      </p:sp>
    </p:spTree>
    <p:extLst>
      <p:ext uri="{BB962C8B-B14F-4D97-AF65-F5344CB8AC3E}">
        <p14:creationId xmlns:p14="http://schemas.microsoft.com/office/powerpoint/2010/main" val="254575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Task: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5240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381000" y="1023328"/>
            <a:ext cx="4218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Explore </a:t>
            </a:r>
            <a:r>
              <a:rPr lang="uk-UA" dirty="0">
                <a:hlinkClick r:id="rId3"/>
              </a:rPr>
              <a:t>http://learnlayout.com/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Use different approaches to create </a:t>
            </a:r>
            <a:r>
              <a:rPr lang="en-US" dirty="0" err="1"/>
              <a:t>leyouts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676400"/>
            <a:ext cx="4519002" cy="4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21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800" dirty="0"/>
              <a:t>feBlend</a:t>
            </a:r>
          </a:p>
          <a:p>
            <a:r>
              <a:rPr lang="en-US" sz="2800" dirty="0"/>
              <a:t>feColorMatrix</a:t>
            </a:r>
          </a:p>
          <a:p>
            <a:r>
              <a:rPr lang="en-US" sz="2800" dirty="0"/>
              <a:t>feComponentTransfer</a:t>
            </a:r>
          </a:p>
          <a:p>
            <a:r>
              <a:rPr lang="en-US" sz="2800" dirty="0"/>
              <a:t>feComposite</a:t>
            </a:r>
          </a:p>
          <a:p>
            <a:r>
              <a:rPr lang="en-US" sz="2800" dirty="0"/>
              <a:t>feConvolveMatrix</a:t>
            </a:r>
          </a:p>
          <a:p>
            <a:r>
              <a:rPr lang="en-US" sz="2800" dirty="0"/>
              <a:t>feDiffuseLighting</a:t>
            </a:r>
          </a:p>
          <a:p>
            <a:r>
              <a:rPr lang="en-US" sz="2800" dirty="0"/>
              <a:t>feDisplacementMap</a:t>
            </a:r>
          </a:p>
          <a:p>
            <a:r>
              <a:rPr lang="en-US" sz="2800" dirty="0"/>
              <a:t>feFlood</a:t>
            </a:r>
          </a:p>
          <a:p>
            <a:r>
              <a:rPr lang="en-US" sz="2800" dirty="0"/>
              <a:t>feGaussianBlur</a:t>
            </a:r>
          </a:p>
          <a:p>
            <a:r>
              <a:rPr lang="en-US" sz="2800" dirty="0"/>
              <a:t>feImage</a:t>
            </a:r>
          </a:p>
          <a:p>
            <a:r>
              <a:rPr lang="en-US" sz="2800" dirty="0"/>
              <a:t>feMerge</a:t>
            </a:r>
          </a:p>
          <a:p>
            <a:r>
              <a:rPr lang="en-US" sz="2800" dirty="0"/>
              <a:t>feMorphology</a:t>
            </a:r>
          </a:p>
          <a:p>
            <a:r>
              <a:rPr lang="en-US" sz="2800" dirty="0"/>
              <a:t>feOffset</a:t>
            </a:r>
          </a:p>
          <a:p>
            <a:r>
              <a:rPr lang="en-US" sz="2800" dirty="0"/>
              <a:t>feTile</a:t>
            </a:r>
          </a:p>
          <a:p>
            <a:r>
              <a:rPr lang="en-US" sz="2800" dirty="0"/>
              <a:t>feTurbulence</a:t>
            </a:r>
          </a:p>
          <a:p>
            <a:r>
              <a:rPr lang="en-US" sz="2800" dirty="0"/>
              <a:t>feDistantLight</a:t>
            </a:r>
          </a:p>
          <a:p>
            <a:r>
              <a:rPr lang="en-US" sz="2800" dirty="0"/>
              <a:t>fePointLight</a:t>
            </a:r>
          </a:p>
          <a:p>
            <a:r>
              <a:rPr lang="en-US" sz="2800" dirty="0"/>
              <a:t>feSpecularLighting</a:t>
            </a:r>
          </a:p>
          <a:p>
            <a:r>
              <a:rPr lang="en-US" sz="2800" dirty="0"/>
              <a:t>feSpotLight</a:t>
            </a:r>
          </a:p>
        </p:txBody>
      </p:sp>
    </p:spTree>
    <p:extLst>
      <p:ext uri="{BB962C8B-B14F-4D97-AF65-F5344CB8AC3E}">
        <p14:creationId xmlns:p14="http://schemas.microsoft.com/office/powerpoint/2010/main" val="627082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Filters Gaussian Blur Example</a:t>
            </a: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3200" y="2889761"/>
            <a:ext cx="1876425" cy="1857375"/>
          </a:xfr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52612"/>
            <a:ext cx="5552054" cy="416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499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Filters Offset Example</a:t>
            </a:r>
          </a:p>
        </p:txBody>
      </p:sp>
      <p:pic>
        <p:nvPicPr>
          <p:cNvPr id="7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0" y="2895600"/>
            <a:ext cx="1676400" cy="1647825"/>
          </a:xfr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26" y="2133600"/>
            <a:ext cx="478147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353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canvas to draw pixel-based shapes.</a:t>
            </a:r>
          </a:p>
          <a:p>
            <a:r>
              <a:rPr lang="en-US" dirty="0"/>
              <a:t>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canvas</a:t>
            </a:r>
            <a:r>
              <a:rPr lang="en-US" dirty="0"/>
              <a:t> element accepts only two attributes—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/>
              <a:t> and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dirty="0"/>
              <a:t>.</a:t>
            </a:r>
          </a:p>
          <a:p>
            <a:r>
              <a:rPr lang="en-US" dirty="0"/>
              <a:t>You can use most CSS properties to style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canvas</a:t>
            </a:r>
            <a:r>
              <a:rPr lang="en-US" dirty="0"/>
              <a:t> element, adding color, gradients, pattern fills, transformation, animation, and much more.</a:t>
            </a:r>
          </a:p>
        </p:txBody>
      </p:sp>
    </p:spTree>
    <p:extLst>
      <p:ext uri="{BB962C8B-B14F-4D97-AF65-F5344CB8AC3E}">
        <p14:creationId xmlns:p14="http://schemas.microsoft.com/office/powerpoint/2010/main" val="36426738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Example 1</a:t>
            </a: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34075" y="3143249"/>
            <a:ext cx="2371725" cy="1419225"/>
          </a:xfr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7" y="1743075"/>
            <a:ext cx="4947037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683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context.rotate(20*Math. PI/180);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14600"/>
            <a:ext cx="3152775" cy="286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0452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Example 3</a:t>
            </a:r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88" y="2448719"/>
            <a:ext cx="3962400" cy="2524125"/>
          </a:xfr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6527346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31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638081" y="5181600"/>
            <a:ext cx="309571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40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</a:rPr>
              <a:t>Thank You!</a:t>
            </a:r>
          </a:p>
        </p:txBody>
      </p:sp>
      <p:sp>
        <p:nvSpPr>
          <p:cNvPr id="31748" name="Rectangle 8"/>
          <p:cNvSpPr>
            <a:spLocks noChangeArrowheads="1"/>
          </p:cNvSpPr>
          <p:nvPr/>
        </p:nvSpPr>
        <p:spPr bwMode="auto">
          <a:xfrm>
            <a:off x="333375" y="957263"/>
            <a:ext cx="655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endParaRPr lang="en-GB" sz="2600" b="1">
              <a:solidFill>
                <a:srgbClr val="5F5F5F"/>
              </a:solidFill>
              <a:latin typeface="Verdana" pitchFamily="34" charset="0"/>
            </a:endParaRPr>
          </a:p>
        </p:txBody>
      </p:sp>
      <p:sp>
        <p:nvSpPr>
          <p:cNvPr id="31749" name="Rectangle 9"/>
          <p:cNvSpPr>
            <a:spLocks noChangeArrowheads="1"/>
          </p:cNvSpPr>
          <p:nvPr/>
        </p:nvSpPr>
        <p:spPr bwMode="auto">
          <a:xfrm>
            <a:off x="609600" y="6429375"/>
            <a:ext cx="3138487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Verdana" pitchFamily="34" charset="0"/>
              </a:rPr>
              <a:t>Copyright </a:t>
            </a: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Verdana" pitchFamily="34" charset="0"/>
                <a:cs typeface="Times New Roman" pitchFamily="18" charset="0"/>
              </a:rPr>
              <a:t>©</a:t>
            </a: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Verdana" pitchFamily="34" charset="0"/>
              </a:rPr>
              <a:t> 2010 SoftServe, Inc.</a:t>
            </a:r>
          </a:p>
        </p:txBody>
      </p:sp>
      <p:sp>
        <p:nvSpPr>
          <p:cNvPr id="31750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Contacts</a:t>
            </a: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868363" y="2057400"/>
            <a:ext cx="2897460" cy="2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F79646"/>
                </a:solidFill>
                <a:latin typeface="Verdana" pitchFamily="34" charset="0"/>
              </a:rPr>
              <a:t>Europe Headquarters</a:t>
            </a:r>
            <a:r>
              <a:rPr lang="en-GB" sz="1600" b="1" dirty="0">
                <a:solidFill>
                  <a:srgbClr val="F79646"/>
                </a:solidFill>
                <a:latin typeface="Verdana" pitchFamily="34" charset="0"/>
              </a:rPr>
              <a:t> 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52 V. Velykoho Str.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 err="1">
                <a:solidFill>
                  <a:srgbClr val="333333"/>
                </a:solidFill>
                <a:latin typeface="Verdana" pitchFamily="34" charset="0"/>
              </a:rPr>
              <a:t>Lviv</a:t>
            </a: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 79053, Ukraine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Tel:   +380-32-2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40-9090</a:t>
            </a: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/>
            </a:r>
            <a:br>
              <a:rPr lang="en-GB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Fax:  +380-32-2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40-9080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E-mail: info@softserveinc.com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Website: </a:t>
            </a:r>
            <a:r>
              <a:rPr lang="en-GB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Verdana" pitchFamily="34" charset="0"/>
              </a:rPr>
              <a:t>www.softserveinc.com</a:t>
            </a:r>
          </a:p>
          <a:p>
            <a:pPr>
              <a:lnSpc>
                <a:spcPct val="110000"/>
              </a:lnSpc>
              <a:defRPr/>
            </a:pPr>
            <a:endParaRPr lang="en-GB" sz="1200" b="1" dirty="0">
              <a:solidFill>
                <a:srgbClr val="333333"/>
              </a:solidFill>
              <a:latin typeface="Verdana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724400" y="2073275"/>
            <a:ext cx="3733800" cy="13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F79646"/>
                </a:solidFill>
                <a:latin typeface="Verdana" pitchFamily="34" charset="0"/>
              </a:rPr>
              <a:t>US Headquarters</a:t>
            </a:r>
          </a:p>
          <a:p>
            <a:pPr>
              <a:lnSpc>
                <a:spcPct val="110000"/>
              </a:lnSpc>
              <a:defRPr/>
            </a:pP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12800 University Drive, Suite 250</a:t>
            </a:r>
            <a:br>
              <a:rPr lang="en-US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Fort Myers, FL 33907, USA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Tel:   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239-690-3111 </a:t>
            </a: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/>
            </a:r>
            <a:br>
              <a:rPr lang="en-GB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Fax:  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239-690-3116</a:t>
            </a: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4058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Default Styles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Web browsers have default CSS styles for HTML elements, consider sample: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3"/>
              </a:rPr>
              <a:t>http://plnkr.co/edit/CHlIR8Yhl0iYwXSIHFWU?p=preview</a:t>
            </a:r>
            <a:r>
              <a:rPr lang="en-US" sz="2000" dirty="0"/>
              <a:t>  </a:t>
            </a:r>
            <a:endParaRPr lang="en-US" sz="2800" dirty="0"/>
          </a:p>
          <a:p>
            <a:r>
              <a:rPr lang="en-US" sz="2800" dirty="0"/>
              <a:t>Also these styles are different for different browsers, so same markup may look different</a:t>
            </a:r>
          </a:p>
          <a:p>
            <a:r>
              <a:rPr lang="en-US" sz="2800" dirty="0"/>
              <a:t>To ensure same markup looks the same it is recommended to use "reset" or "normalize" stylesheets (second is preferred):</a:t>
            </a:r>
          </a:p>
          <a:p>
            <a:pPr lvl="1"/>
            <a:r>
              <a:rPr lang="en-US" sz="2400" dirty="0"/>
              <a:t>Reset CSS: </a:t>
            </a:r>
            <a:r>
              <a:rPr lang="en-US" sz="2000" dirty="0">
                <a:hlinkClick r:id="rId4"/>
              </a:rPr>
              <a:t>http://meyerweb.com/eric/tools/css/reset/</a:t>
            </a:r>
            <a:r>
              <a:rPr lang="en-US" sz="2000" dirty="0"/>
              <a:t> </a:t>
            </a:r>
          </a:p>
          <a:p>
            <a:pPr lvl="1"/>
            <a:r>
              <a:rPr lang="en-US" sz="2400" dirty="0"/>
              <a:t>Normalize CSS: </a:t>
            </a:r>
            <a:r>
              <a:rPr lang="en-US" sz="2000" dirty="0">
                <a:hlinkClick r:id="rId5"/>
              </a:rPr>
              <a:t>http://necolas.github.io/normalize.css/</a:t>
            </a:r>
            <a:r>
              <a:rPr lang="en-US" sz="2000" dirty="0"/>
              <a:t> </a:t>
            </a:r>
            <a:endParaRPr lang="en-US" sz="2400" dirty="0"/>
          </a:p>
          <a:p>
            <a:pPr lvl="1"/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138347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066800"/>
            <a:ext cx="8229600" cy="5181600"/>
          </a:xfrm>
        </p:spPr>
        <p:txBody>
          <a:bodyPr>
            <a:normAutofit/>
          </a:bodyPr>
          <a:lstStyle/>
          <a:p>
            <a:r>
              <a:rPr lang="en-US" sz="2000" dirty="0"/>
              <a:t>A </a:t>
            </a:r>
            <a:r>
              <a:rPr lang="en-US" sz="2000" b="1" dirty="0"/>
              <a:t>media query</a:t>
            </a:r>
            <a:r>
              <a:rPr lang="en-US" sz="2000" dirty="0"/>
              <a:t> consists of a media type and at least one expression that limits the style sheets' scope by using media features, such as width, height, and color. </a:t>
            </a:r>
          </a:p>
          <a:p>
            <a:r>
              <a:rPr lang="en-US" sz="2000" dirty="0"/>
              <a:t>Media queries allow to create responsive websites</a:t>
            </a:r>
          </a:p>
          <a:p>
            <a:r>
              <a:rPr lang="en-US" sz="2000" dirty="0"/>
              <a:t>Details: </a:t>
            </a:r>
            <a:r>
              <a:rPr lang="en-US" sz="1200" dirty="0">
                <a:hlinkClick r:id="rId2"/>
              </a:rPr>
              <a:t>https://developer.mozilla.org/en-US/docs/Web/CSS/Media_Queries/Using_media_queries</a:t>
            </a:r>
            <a:r>
              <a:rPr lang="en-US" sz="1200" dirty="0"/>
              <a:t> </a:t>
            </a:r>
            <a:endParaRPr lang="en-US" sz="2000" dirty="0"/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uk-UA" sz="1400" dirty="0">
              <a:solidFill>
                <a:srgbClr val="708090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&lt;!-- CSS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media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query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on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a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link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element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--&gt;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link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669900"/>
                </a:solidFill>
                <a:latin typeface="Consolas" panose="020B0609020204030204" pitchFamily="49" charset="0"/>
              </a:rPr>
              <a:t>rel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="</a:t>
            </a:r>
            <a:r>
              <a:rPr lang="uk-UA" altLang="uk-UA" sz="1400" dirty="0" err="1">
                <a:solidFill>
                  <a:srgbClr val="0077AA"/>
                </a:solidFill>
                <a:latin typeface="Consolas" panose="020B0609020204030204" pitchFamily="49" charset="0"/>
              </a:rPr>
              <a:t>stylesheet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"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669900"/>
                </a:solidFill>
                <a:latin typeface="Consolas" panose="020B0609020204030204" pitchFamily="49" charset="0"/>
              </a:rPr>
              <a:t>media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="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(</a:t>
            </a:r>
            <a:r>
              <a:rPr lang="uk-UA" altLang="uk-UA" sz="1400" dirty="0" err="1">
                <a:solidFill>
                  <a:srgbClr val="0077AA"/>
                </a:solidFill>
                <a:latin typeface="Consolas" panose="020B0609020204030204" pitchFamily="49" charset="0"/>
              </a:rPr>
              <a:t>max-width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: 800px)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"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669900"/>
                </a:solidFill>
                <a:latin typeface="Consolas" panose="020B0609020204030204" pitchFamily="49" charset="0"/>
              </a:rPr>
              <a:t>href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="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example.css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"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/&gt;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&lt;!-- CSS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media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query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within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a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stylesheet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--&gt;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style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  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@</a:t>
            </a:r>
            <a:r>
              <a:rPr lang="uk-UA" altLang="uk-UA" sz="1400" dirty="0" err="1">
                <a:solidFill>
                  <a:srgbClr val="0077AA"/>
                </a:solidFill>
                <a:latin typeface="Consolas" panose="020B0609020204030204" pitchFamily="49" charset="0"/>
              </a:rPr>
              <a:t>media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max-width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 600px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   </a:t>
            </a:r>
            <a:r>
              <a:rPr lang="uk-UA" altLang="uk-UA" sz="1400" dirty="0">
                <a:solidFill>
                  <a:srgbClr val="669900"/>
                </a:solidFill>
                <a:latin typeface="Consolas" panose="020B0609020204030204" pitchFamily="49" charset="0"/>
              </a:rPr>
              <a:t>.</a:t>
            </a:r>
            <a:r>
              <a:rPr lang="uk-UA" altLang="uk-UA" sz="1400" dirty="0" err="1">
                <a:solidFill>
                  <a:srgbClr val="669900"/>
                </a:solidFill>
                <a:latin typeface="Consolas" panose="020B0609020204030204" pitchFamily="49" charset="0"/>
              </a:rPr>
              <a:t>facet_sidebar</a:t>
            </a:r>
            <a:r>
              <a:rPr lang="uk-UA" altLang="uk-UA" sz="1400" dirty="0">
                <a:solidFill>
                  <a:srgbClr val="66990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     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display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none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  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&lt;/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style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300" dirty="0">
                <a:solidFill>
                  <a:schemeClr val="tx1"/>
                </a:solidFill>
              </a:rPr>
              <a:t> </a:t>
            </a:r>
            <a:endParaRPr lang="uk-UA" altLang="uk-UA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2000" dirty="0"/>
              <a:t>Sample: </a:t>
            </a:r>
            <a:r>
              <a:rPr lang="en-US" sz="2000" dirty="0">
                <a:hlinkClick r:id="rId3"/>
              </a:rPr>
              <a:t>http://plnkr.co/edit/xYTDjomz5JNAvpQjt6LZ?p=preview</a:t>
            </a:r>
            <a:r>
              <a:rPr lang="en-US" sz="2000" dirty="0"/>
              <a:t> </a:t>
            </a:r>
          </a:p>
          <a:p>
            <a:r>
              <a:rPr lang="en-US" sz="2000" dirty="0"/>
              <a:t>Some issues with media queries: it's not so simple to reorder blocks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6909330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7C07D1E-A757-4FA5-A73C-0C1FF1AF03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2715</Words>
  <Application>Microsoft Office PowerPoint</Application>
  <PresentationFormat>On-screen Show (4:3)</PresentationFormat>
  <Paragraphs>460</Paragraphs>
  <Slides>77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0" baseType="lpstr">
      <vt:lpstr>Arial</vt:lpstr>
      <vt:lpstr>Arial Unicode MS</vt:lpstr>
      <vt:lpstr>Calibri</vt:lpstr>
      <vt:lpstr>Consolas</vt:lpstr>
      <vt:lpstr>Courier New</vt:lpstr>
      <vt:lpstr>Georgia</vt:lpstr>
      <vt:lpstr>Segoe UI</vt:lpstr>
      <vt:lpstr>Segoe UI Light</vt:lpstr>
      <vt:lpstr>Tahoma</vt:lpstr>
      <vt:lpstr>Times New Roman</vt:lpstr>
      <vt:lpstr>Verdana</vt:lpstr>
      <vt:lpstr>Wingdings</vt:lpstr>
      <vt:lpstr>1_Office Theme</vt:lpstr>
      <vt:lpstr>CSS 3 Part II: Vendor Prefixes, Box Models, Inherited Properties, Browser Default Styles, Layouts (Float Layout, FlexBox Model, CSS Grid Layout, Multi-column layout), Media Queries, CSS Effects</vt:lpstr>
      <vt:lpstr>Agenda</vt:lpstr>
      <vt:lpstr>Vendor Prefixes</vt:lpstr>
      <vt:lpstr>Two CSS box models</vt:lpstr>
      <vt:lpstr>Box model sample</vt:lpstr>
      <vt:lpstr>Inherited Properties</vt:lpstr>
      <vt:lpstr>Practice Task:</vt:lpstr>
      <vt:lpstr>Browser Default Styles</vt:lpstr>
      <vt:lpstr>Media Queries</vt:lpstr>
      <vt:lpstr>UI Challenges</vt:lpstr>
      <vt:lpstr>CSS Flexbox Box Model</vt:lpstr>
      <vt:lpstr>CSS Flexbox Model Reordering Sample</vt:lpstr>
      <vt:lpstr>CSS3 Grid Layout Model</vt:lpstr>
      <vt:lpstr>Multi-column Layout</vt:lpstr>
      <vt:lpstr>Multi-column Layout</vt:lpstr>
      <vt:lpstr>Multi-column Layout Example</vt:lpstr>
      <vt:lpstr>Hyphenation</vt:lpstr>
      <vt:lpstr>Language Declaration</vt:lpstr>
      <vt:lpstr>border-radius Property</vt:lpstr>
      <vt:lpstr>border-radius Example</vt:lpstr>
      <vt:lpstr>border-radius Example</vt:lpstr>
      <vt:lpstr>box-shadow Property</vt:lpstr>
      <vt:lpstr>box-shadow Example</vt:lpstr>
      <vt:lpstr>Opacity and Transparency</vt:lpstr>
      <vt:lpstr>Transparency Example</vt:lpstr>
      <vt:lpstr>CSS Gradients</vt:lpstr>
      <vt:lpstr>Gradient Examples</vt:lpstr>
      <vt:lpstr>2D and 3D Transformations</vt:lpstr>
      <vt:lpstr>Transformations Sample</vt:lpstr>
      <vt:lpstr>CSS Transition</vt:lpstr>
      <vt:lpstr>Transition Sample</vt:lpstr>
      <vt:lpstr>CSS Animation</vt:lpstr>
      <vt:lpstr>Simple Animation Example</vt:lpstr>
      <vt:lpstr>Timing Functions</vt:lpstr>
      <vt:lpstr>SVG Filters Support</vt:lpstr>
      <vt:lpstr>Styling forms</vt:lpstr>
      <vt:lpstr>Styling Tables</vt:lpstr>
      <vt:lpstr>Practice Task</vt:lpstr>
      <vt:lpstr>Advanced Topics</vt:lpstr>
      <vt:lpstr>CSS Regions</vt:lpstr>
      <vt:lpstr>Content Flow with CSS Regions</vt:lpstr>
      <vt:lpstr>CSS Exclusions</vt:lpstr>
      <vt:lpstr>CSS Exclusions Example 1</vt:lpstr>
      <vt:lpstr>CSS Exclusions Properties</vt:lpstr>
      <vt:lpstr>CSS Exclusions Example 2</vt:lpstr>
      <vt:lpstr>CSS Exclusions Step-by-step</vt:lpstr>
      <vt:lpstr>border-radius Property, Single Corners</vt:lpstr>
      <vt:lpstr>CSS Gradient Methods</vt:lpstr>
      <vt:lpstr>Gradient Color Interpolation and Color Stops</vt:lpstr>
      <vt:lpstr>2D Translation</vt:lpstr>
      <vt:lpstr>2D Translation Example</vt:lpstr>
      <vt:lpstr>2D Translation Example</vt:lpstr>
      <vt:lpstr>2D Scaling</vt:lpstr>
      <vt:lpstr>2D Scaling Example</vt:lpstr>
      <vt:lpstr>2D Scaling Example</vt:lpstr>
      <vt:lpstr>2D Rotation</vt:lpstr>
      <vt:lpstr>2D Rotation Example</vt:lpstr>
      <vt:lpstr>2D Example</vt:lpstr>
      <vt:lpstr>3D Rotation</vt:lpstr>
      <vt:lpstr>2D Skewing</vt:lpstr>
      <vt:lpstr>2D Skewing Example</vt:lpstr>
      <vt:lpstr>2D Skewing Example</vt:lpstr>
      <vt:lpstr>3D Skewing</vt:lpstr>
      <vt:lpstr>3D Perspective</vt:lpstr>
      <vt:lpstr>Transition Example</vt:lpstr>
      <vt:lpstr>Transition Example</vt:lpstr>
      <vt:lpstr>Animation (Continued)</vt:lpstr>
      <vt:lpstr>Animation (Continued)</vt:lpstr>
      <vt:lpstr>SVG Filters</vt:lpstr>
      <vt:lpstr>SVG Filters</vt:lpstr>
      <vt:lpstr>SVG Filters Gaussian Blur Example</vt:lpstr>
      <vt:lpstr>SVG Filters Offset Example</vt:lpstr>
      <vt:lpstr>Canvas</vt:lpstr>
      <vt:lpstr>Canvas Example 1</vt:lpstr>
      <vt:lpstr>Canvas Example 2</vt:lpstr>
      <vt:lpstr>Canvas Example 3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2011-03-27T18:00:15Z</dcterms:created>
  <dcterms:modified xsi:type="dcterms:W3CDTF">2018-02-15T19:17:29Z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TC100822959990</vt:lpwstr>
  </property>
</Properties>
</file>